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8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1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Default Extension="gif" ContentType="image/gif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notesSlides/notesSlide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sldIdLst>
    <p:sldId id="305" r:id="rId2"/>
    <p:sldId id="292" r:id="rId3"/>
    <p:sldId id="296" r:id="rId4"/>
    <p:sldId id="298" r:id="rId5"/>
    <p:sldId id="299" r:id="rId6"/>
    <p:sldId id="302" r:id="rId7"/>
    <p:sldId id="303" r:id="rId8"/>
    <p:sldId id="307" r:id="rId9"/>
    <p:sldId id="310" r:id="rId10"/>
    <p:sldId id="311" r:id="rId11"/>
    <p:sldId id="312" r:id="rId12"/>
    <p:sldId id="308" r:id="rId13"/>
    <p:sldId id="369" r:id="rId14"/>
    <p:sldId id="304" r:id="rId15"/>
    <p:sldId id="334" r:id="rId16"/>
    <p:sldId id="335" r:id="rId17"/>
    <p:sldId id="336" r:id="rId18"/>
    <p:sldId id="337" r:id="rId19"/>
    <p:sldId id="338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1" r:id="rId28"/>
    <p:sldId id="322" r:id="rId29"/>
    <p:sldId id="323" r:id="rId30"/>
    <p:sldId id="324" r:id="rId31"/>
    <p:sldId id="325" r:id="rId32"/>
    <p:sldId id="326" r:id="rId33"/>
    <p:sldId id="327" r:id="rId34"/>
    <p:sldId id="346" r:id="rId35"/>
    <p:sldId id="347" r:id="rId36"/>
    <p:sldId id="348" r:id="rId37"/>
    <p:sldId id="333" r:id="rId38"/>
    <p:sldId id="339" r:id="rId39"/>
    <p:sldId id="340" r:id="rId40"/>
    <p:sldId id="341" r:id="rId41"/>
    <p:sldId id="342" r:id="rId42"/>
    <p:sldId id="343" r:id="rId43"/>
    <p:sldId id="345" r:id="rId44"/>
    <p:sldId id="344" r:id="rId45"/>
    <p:sldId id="350" r:id="rId46"/>
    <p:sldId id="349" r:id="rId47"/>
    <p:sldId id="351" r:id="rId48"/>
    <p:sldId id="352" r:id="rId49"/>
    <p:sldId id="353" r:id="rId50"/>
    <p:sldId id="354" r:id="rId51"/>
    <p:sldId id="355" r:id="rId52"/>
    <p:sldId id="356" r:id="rId53"/>
    <p:sldId id="357" r:id="rId54"/>
    <p:sldId id="358" r:id="rId55"/>
    <p:sldId id="359" r:id="rId56"/>
    <p:sldId id="360" r:id="rId57"/>
    <p:sldId id="361" r:id="rId58"/>
    <p:sldId id="362" r:id="rId59"/>
    <p:sldId id="364" r:id="rId60"/>
    <p:sldId id="365" r:id="rId61"/>
    <p:sldId id="368" r:id="rId62"/>
    <p:sldId id="370" r:id="rId63"/>
    <p:sldId id="371" r:id="rId64"/>
    <p:sldId id="372" r:id="rId65"/>
    <p:sldId id="373" r:id="rId66"/>
  </p:sldIdLst>
  <p:sldSz cx="9144000" cy="6858000" type="screen4x3"/>
  <p:notesSz cx="6858000" cy="9144000"/>
  <p:embeddedFontLst>
    <p:embeddedFont>
      <p:font typeface="H_Techno" pitchFamily="18" charset="-78"/>
      <p:regular r:id="rId68"/>
    </p:embeddedFont>
    <p:embeddedFont>
      <p:font typeface="A GOOGLE" pitchFamily="34"/>
      <p:regular r:id="rId69"/>
    </p:embeddedFont>
    <p:embeddedFont>
      <p:font typeface="B Vahid" pitchFamily="2" charset="-78"/>
      <p:bold r:id="rId70"/>
    </p:embeddedFont>
    <p:embeddedFont>
      <p:font typeface="Calibri" pitchFamily="34" charset="0"/>
      <p:regular r:id="rId71"/>
      <p:bold r:id="rId72"/>
      <p:italic r:id="rId73"/>
      <p:boldItalic r:id="rId74"/>
    </p:embeddedFont>
    <p:embeddedFont>
      <p:font typeface="A Rezvan" pitchFamily="2" charset="-78"/>
      <p:regular r:id="rId75"/>
    </p:embeddedFont>
    <p:embeddedFont>
      <p:font typeface="B Yekan" pitchFamily="2" charset="-78"/>
      <p:regular r:id="rId76"/>
    </p:embeddedFont>
    <p:embeddedFont>
      <p:font typeface="Iranian Sans" pitchFamily="2" charset="-78"/>
      <p:regular r:id="rId77"/>
      <p:bold r:id="rId78"/>
    </p:embeddedFont>
    <p:embeddedFont>
      <p:font typeface="B Homa" pitchFamily="2" charset="-78"/>
      <p:regular r:id="rId79"/>
    </p:embeddedFont>
    <p:embeddedFont>
      <p:font typeface="B Traffic" pitchFamily="2" charset="-78"/>
      <p:regular r:id="rId80"/>
      <p:bold r:id="rId81"/>
    </p:embeddedFont>
    <p:embeddedFont>
      <p:font typeface="A Titraj 1" pitchFamily="2" charset="-78"/>
      <p:bold r:id="rId82"/>
    </p:embeddedFont>
    <p:embeddedFont>
      <p:font typeface="Dast Nevis" pitchFamily="66" charset="-78"/>
      <p:regular r:id="rId83"/>
    </p:embeddedFont>
    <p:embeddedFont>
      <p:font typeface="A Ali" pitchFamily="2" charset="-78"/>
      <p:regular r:id="rId84"/>
    </p:embeddedFont>
    <p:embeddedFont>
      <p:font typeface="B Titr" pitchFamily="2" charset="-78"/>
      <p:bold r:id="rId85"/>
    </p:embeddedFont>
    <p:embeddedFont>
      <p:font typeface="B Nazanin" pitchFamily="2" charset="-78"/>
      <p:regular r:id="rId86"/>
      <p:bold r:id="rId87"/>
    </p:embeddedFont>
    <p:embeddedFont>
      <p:font typeface="B Koodak" pitchFamily="2" charset="-78"/>
      <p:bold r:id="rId88"/>
    </p:embeddedFont>
    <p:embeddedFont>
      <p:font typeface="B Zar" pitchFamily="2" charset="-78"/>
      <p:regular r:id="rId89"/>
      <p:bold r:id="rId90"/>
    </p:embeddedFont>
    <p:embeddedFont>
      <p:font typeface="B Elm" pitchFamily="2" charset="-78"/>
      <p:regular r:id="rId91"/>
      <p:italic r:id="rId92"/>
    </p:embeddedFont>
    <p:embeddedFont>
      <p:font typeface="A Chamran" pitchFamily="2" charset="-78"/>
      <p:regular r:id="rId9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00"/>
    <a:srgbClr val="385D8A"/>
    <a:srgbClr val="1182EA"/>
    <a:srgbClr val="FFFFFF"/>
    <a:srgbClr val="FFFF00"/>
    <a:srgbClr val="C00000"/>
    <a:srgbClr val="E46C0A"/>
    <a:srgbClr val="CCCC00"/>
    <a:srgbClr val="0070C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434" y="-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76" Type="http://schemas.openxmlformats.org/officeDocument/2006/relationships/font" Target="fonts/font9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92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87" Type="http://schemas.openxmlformats.org/officeDocument/2006/relationships/font" Target="fonts/font20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90" Type="http://schemas.openxmlformats.org/officeDocument/2006/relationships/font" Target="fonts/font23.fntdata"/><Relationship Id="rId95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93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font" Target="fonts/font24.fntdata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1A6B-4C94-4E32-B2E2-DCF03E11E847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02FC3-C259-41BA-9C9F-FDAFF51248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ss-31834538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hyperlink" Target="http://www.slideshare.net/mahdinasseri/ss-31834538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hyperlink" Target="http://www.slideshare.net/mahdinasseri/why-do-they-become-my-customer-value-proposition-in-business-model" TargetMode="Externa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hyperlink" Target="http://www.slideshare.net/mahdinasseri/ss-50914088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Documents and Settings\Administrator\My Documents\My Pictures\Untitled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304800"/>
            <a:ext cx="5562600" cy="55626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1905000" y="374809"/>
            <a:ext cx="31242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 rtl="1">
              <a:spcBef>
                <a:spcPct val="0"/>
              </a:spcBef>
              <a:defRPr/>
            </a:pPr>
            <a:r>
              <a:rPr lang="fa-IR" sz="13800" dirty="0" smtClean="0">
                <a:solidFill>
                  <a:srgbClr val="002060"/>
                </a:solidFill>
                <a:latin typeface="H_Techno" pitchFamily="18" charset="-78"/>
                <a:cs typeface="H_Techno" pitchFamily="18" charset="-78"/>
              </a:rPr>
              <a:t>کسی</a:t>
            </a:r>
            <a:endParaRPr lang="en-US" sz="6000" dirty="0">
              <a:solidFill>
                <a:srgbClr val="002060"/>
              </a:solidFill>
              <a:latin typeface="A GOOGLE" pitchFamily="34"/>
              <a:cs typeface="B Vahid" pitchFamily="2" charset="-78"/>
            </a:endParaRPr>
          </a:p>
        </p:txBody>
      </p:sp>
      <p:pic>
        <p:nvPicPr>
          <p:cNvPr id="15" name="Picture 2" descr="C:\Documents and Settings\Administrator\My Documents\My Pictures\Untitled3.png"/>
          <p:cNvPicPr>
            <a:picLocks noChangeAspect="1" noChangeArrowheads="1"/>
          </p:cNvPicPr>
          <p:nvPr/>
        </p:nvPicPr>
        <p:blipFill>
          <a:blip r:embed="rId3" cstate="print"/>
          <a:srcRect t="28767"/>
          <a:stretch>
            <a:fillRect/>
          </a:stretch>
        </p:blipFill>
        <p:spPr bwMode="auto">
          <a:xfrm>
            <a:off x="1676400" y="1905000"/>
            <a:ext cx="5562600" cy="39624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231654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GOOGLE" pitchFamily="34"/>
                <a:cs typeface="B Vahid" pitchFamily="2" charset="-78"/>
              </a:rPr>
              <a:t>کيف پولش 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6576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را روی ميز من گذاشت؟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-76200" y="518160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b="1" dirty="0" smtClean="0">
                <a:solidFill>
                  <a:schemeClr val="tx2">
                    <a:lumMod val="75000"/>
                  </a:schemeClr>
                </a:solidFill>
                <a:cs typeface="B Yekan" pitchFamily="2" charset="-78"/>
              </a:rPr>
              <a:t>بـــوم مـــــدل کـــســـــب و کـــــار</a:t>
            </a:r>
          </a:p>
          <a:p>
            <a:pPr algn="ctr" rtl="1"/>
            <a:r>
              <a:rPr lang="fa-IR" sz="3600" b="1" dirty="0" smtClean="0">
                <a:solidFill>
                  <a:schemeClr val="tx2">
                    <a:lumMod val="75000"/>
                  </a:schemeClr>
                </a:solidFill>
                <a:cs typeface="B Yekan" pitchFamily="2" charset="-78"/>
              </a:rPr>
              <a:t>بــــخـــــش مــشـــتــریــان</a:t>
            </a:r>
            <a:endParaRPr lang="en-US" sz="3600" b="1" dirty="0">
              <a:solidFill>
                <a:schemeClr val="tx2">
                  <a:lumMod val="75000"/>
                </a:schemeClr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928408" y="374809"/>
            <a:ext cx="185339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solidFill>
                  <a:srgbClr val="002060"/>
                </a:solidFill>
                <a:latin typeface="H_Techno" pitchFamily="18" charset="-78"/>
                <a:cs typeface="H_Techno" pitchFamily="18" charset="-78"/>
              </a:rPr>
              <a:t>چه</a:t>
            </a:r>
            <a:endParaRPr lang="en-US" sz="2400" dirty="0">
              <a:solidFill>
                <a:srgbClr val="00206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396335"/>
            <a:ext cx="9144000" cy="40011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latin typeface="Iranian Sans" pitchFamily="2" charset="-78"/>
                <a:cs typeface="B Homa" pitchFamily="2" charset="-78"/>
              </a:rPr>
              <a:t>کارگاه طراحی مدل کسب و کار / مهدی ناصری / شهرک علمی تحقیقاتی اصفهان / 9 تیر 1394</a:t>
            </a:r>
            <a:endParaRPr lang="en-US" sz="2000" dirty="0">
              <a:latin typeface="Iranian Sans" pitchFamily="2" charset="-78"/>
              <a:cs typeface="B Homa" pitchFamily="2" charset="-78"/>
            </a:endParaRPr>
          </a:p>
        </p:txBody>
      </p:sp>
      <p:pic>
        <p:nvPicPr>
          <p:cNvPr id="2050" name="Picture 2" descr="D:\dropbox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644247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57200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800" dirty="0" smtClean="0">
                <a:cs typeface="Dast Nevis" pitchFamily="66" charset="-78"/>
              </a:rPr>
              <a:t>بیایید امتحان کنیم</a:t>
            </a:r>
            <a:endParaRPr lang="en-US" sz="8800" dirty="0">
              <a:cs typeface="Dast Nevis" pitchFamily="66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440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cs typeface="B Yekan" pitchFamily="2" charset="-78"/>
              </a:rPr>
              <a:t>چند شیئ </a:t>
            </a:r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سفید </a:t>
            </a:r>
            <a:r>
              <a:rPr lang="fa-IR" sz="5400" dirty="0" smtClean="0">
                <a:cs typeface="B Yekan" pitchFamily="2" charset="-78"/>
              </a:rPr>
              <a:t>نام ببرید</a:t>
            </a:r>
            <a:endParaRPr lang="en-US" sz="5400" dirty="0"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39952" y="2971800"/>
            <a:ext cx="224131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Homa" pitchFamily="2" charset="-78"/>
              </a:rPr>
              <a:t>سوال اول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Homa" pitchFamily="2" charset="-78"/>
            </a:endParaRPr>
          </a:p>
        </p:txBody>
      </p:sp>
      <p:sp>
        <p:nvSpPr>
          <p:cNvPr id="8" name="Oval 7"/>
          <p:cNvSpPr/>
          <p:nvPr/>
        </p:nvSpPr>
        <p:spPr>
          <a:xfrm>
            <a:off x="3338945" y="2168235"/>
            <a:ext cx="2667000" cy="2514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4" descr="https://ecoliving.scotiabank.com/sites/default/files/pictures/woman-opening-refrigerator-door.jpg"/>
          <p:cNvPicPr>
            <a:picLocks noChangeAspect="1" noChangeArrowheads="1"/>
          </p:cNvPicPr>
          <p:nvPr/>
        </p:nvPicPr>
        <p:blipFill>
          <a:blip r:embed="rId3" cstate="print"/>
          <a:srcRect l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457200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800" dirty="0" smtClean="0">
                <a:cs typeface="Dast Nevis" pitchFamily="66" charset="-78"/>
              </a:rPr>
              <a:t>بیایید امتحان کنیم</a:t>
            </a:r>
            <a:endParaRPr lang="en-US" sz="8800" dirty="0">
              <a:cs typeface="Dast Nevis" pitchFamily="66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84532"/>
            <a:ext cx="914400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endParaRPr lang="fa-IR" sz="5400" dirty="0" smtClean="0">
              <a:cs typeface="B Yekan" pitchFamily="2" charset="-78"/>
            </a:endParaRPr>
          </a:p>
          <a:p>
            <a:pPr algn="ctr" rtl="1"/>
            <a:r>
              <a:rPr lang="fa-IR" sz="5400" dirty="0" smtClean="0">
                <a:cs typeface="B Yekan" pitchFamily="2" charset="-78"/>
              </a:rPr>
              <a:t>که در داخل </a:t>
            </a:r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یخچال </a:t>
            </a:r>
            <a:r>
              <a:rPr lang="fa-IR" sz="5400" dirty="0" smtClean="0">
                <a:cs typeface="B Yekan" pitchFamily="2" charset="-78"/>
              </a:rPr>
              <a:t>قرار دارند؟</a:t>
            </a:r>
            <a:endParaRPr lang="en-US" sz="5400" dirty="0"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88656" y="2971800"/>
            <a:ext cx="22926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Homa" pitchFamily="2" charset="-78"/>
              </a:rPr>
              <a:t>سوال دوم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Homa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944070"/>
            <a:ext cx="9144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cs typeface="B Yekan" pitchFamily="2" charset="-78"/>
              </a:rPr>
              <a:t>چند شیئ </a:t>
            </a:r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سفید </a:t>
            </a:r>
            <a:r>
              <a:rPr lang="fa-IR" sz="5400" dirty="0" smtClean="0">
                <a:cs typeface="B Yekan" pitchFamily="2" charset="-78"/>
              </a:rPr>
              <a:t>نام ببرید</a:t>
            </a:r>
            <a:endParaRPr lang="en-US" sz="5400" dirty="0">
              <a:cs typeface="B Yekan" pitchFamily="2" charset="-7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338945" y="2168235"/>
            <a:ext cx="2667000" cy="2514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ttps://ecoliving.scotiabank.com/sites/default/files/pictures/woman-opening-refrigerator-door.jpg"/>
          <p:cNvPicPr>
            <a:picLocks noChangeAspect="1" noChangeArrowheads="1"/>
          </p:cNvPicPr>
          <p:nvPr/>
        </p:nvPicPr>
        <p:blipFill>
          <a:blip r:embed="rId2" cstate="print"/>
          <a:srcRect l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5030450"/>
            <a:ext cx="93726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cs typeface="B Yekan" pitchFamily="2" charset="-78"/>
              </a:rPr>
              <a:t>اغلب افراد تعداد یکسانی شیئ سفید برای هر دو سوال می‌توانند به خاطر آورند</a:t>
            </a:r>
            <a:endParaRPr lang="en-US" sz="4400" dirty="0">
              <a:cs typeface="B Yekan" pitchFamily="2" charset="-78"/>
            </a:endParaRPr>
          </a:p>
        </p:txBody>
      </p:sp>
      <p:sp>
        <p:nvSpPr>
          <p:cNvPr id="5" name="Oval 4"/>
          <p:cNvSpPr/>
          <p:nvPr/>
        </p:nvSpPr>
        <p:spPr>
          <a:xfrm>
            <a:off x="3338945" y="2168235"/>
            <a:ext cx="2667000" cy="2514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D:\BM workshop\pics\Business-Model-Canvas-cs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90600"/>
            <a:ext cx="9144000" cy="426353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56388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cs typeface="B Yekan" pitchFamily="2" charset="-78"/>
              </a:rPr>
              <a:t>اگر با بوم مدل کسب و کار آشنایی ندارید، روی عکس فوق کلیک کرده و ابتدا با این بوم آشنا شوید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914400" y="609600"/>
            <a:ext cx="7620000" cy="3810000"/>
          </a:xfrm>
          <a:prstGeom prst="rect">
            <a:avLst/>
          </a:prstGeom>
          <a:solidFill>
            <a:srgbClr val="CCCC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2" name="Picture 4" descr="C:\Documents and Settings\Administrator\My Documents\My Pictures\Untitled2.png"/>
          <p:cNvPicPr>
            <a:picLocks noChangeAspect="1" noChangeArrowheads="1"/>
          </p:cNvPicPr>
          <p:nvPr/>
        </p:nvPicPr>
        <p:blipFill>
          <a:blip r:embed="rId3" cstate="print"/>
          <a:srcRect t="11348"/>
          <a:stretch>
            <a:fillRect/>
          </a:stretch>
        </p:blipFill>
        <p:spPr bwMode="auto">
          <a:xfrm>
            <a:off x="838200" y="900546"/>
            <a:ext cx="8077200" cy="367145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85800" y="4514671"/>
            <a:ext cx="342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latin typeface="A Reza"/>
                <a:cs typeface="B Vahid" pitchFamily="2" charset="-78"/>
              </a:rPr>
              <a:t>بخش‌بندی</a:t>
            </a:r>
            <a:endParaRPr lang="en-US" sz="7200" dirty="0">
              <a:latin typeface="A Reza"/>
              <a:cs typeface="B Vahid" pitchFamily="2" charset="-78"/>
            </a:endParaRPr>
          </a:p>
        </p:txBody>
      </p:sp>
      <p:cxnSp>
        <p:nvCxnSpPr>
          <p:cNvPr id="41" name="Straight Connector 40"/>
          <p:cNvCxnSpPr/>
          <p:nvPr/>
        </p:nvCxnSpPr>
        <p:spPr>
          <a:xfrm rot="5400000">
            <a:off x="3574832" y="4914900"/>
            <a:ext cx="990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914400" y="0"/>
            <a:ext cx="3581400" cy="914400"/>
          </a:xfrm>
          <a:prstGeom prst="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648200" y="4419600"/>
            <a:ext cx="391004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را بر چه مبنایی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624417" y="5867400"/>
            <a:ext cx="168187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کنیم؟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914400" cy="37338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609600"/>
            <a:ext cx="609600" cy="3810000"/>
          </a:xfrm>
          <a:prstGeom prst="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6" name="Straight Connector 75"/>
          <p:cNvCxnSpPr/>
          <p:nvPr/>
        </p:nvCxnSpPr>
        <p:spPr>
          <a:xfrm>
            <a:off x="914400" y="4419600"/>
            <a:ext cx="82296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r="1133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800600" y="4343400"/>
            <a:ext cx="3393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نوع مشتری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997" name="Picture 5" descr="C:\Users\software\Downloads\pics\consumer-confidence-surges.jpg"/>
          <p:cNvPicPr>
            <a:picLocks noChangeAspect="1" noChangeArrowheads="1"/>
          </p:cNvPicPr>
          <p:nvPr/>
        </p:nvPicPr>
        <p:blipFill>
          <a:blip r:embed="rId3" cstate="print"/>
          <a:srcRect l="5185" r="592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800600" y="4343400"/>
            <a:ext cx="3393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نوع مشتری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4400" y="4648200"/>
            <a:ext cx="299633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B Vahid" pitchFamily="2" charset="-78"/>
              </a:rPr>
              <a:t>مصرف‌کننده</a:t>
            </a:r>
            <a:endParaRPr lang="en-US" sz="60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  <p:pic>
        <p:nvPicPr>
          <p:cNvPr id="84996" name="Picture 4" descr="https://upload.wikimedia.org/wikipedia/fa/2/29/Digikala_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5780597"/>
            <a:ext cx="2438400" cy="11536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5" name="Picture 1" descr="C:\Users\software\Downloads\pics\business-guys.jpg"/>
          <p:cNvPicPr>
            <a:picLocks noChangeAspect="1" noChangeArrowheads="1"/>
          </p:cNvPicPr>
          <p:nvPr/>
        </p:nvPicPr>
        <p:blipFill>
          <a:blip r:embed="rId3" cstate="print"/>
          <a:srcRect t="4676" b="1114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800600" y="4343400"/>
            <a:ext cx="3393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نوع مشتری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59659" y="4648200"/>
            <a:ext cx="275107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B Vahid" pitchFamily="2" charset="-78"/>
              </a:rPr>
              <a:t>کسب و کار</a:t>
            </a:r>
            <a:endParaRPr lang="en-US" sz="60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  <p:pic>
        <p:nvPicPr>
          <p:cNvPr id="23" name="Picture 2" descr="http://www.famouslogos.org/wp-content/uploads/2013/04/logo-oracl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791200"/>
            <a:ext cx="3124200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7" name="Picture 1" descr="C:\Users\software\Downloads\pics\Governme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800600" y="4343400"/>
            <a:ext cx="3393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نوع مشتری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35157" y="4419600"/>
            <a:ext cx="209384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800" dirty="0" smtClean="0">
                <a:solidFill>
                  <a:srgbClr val="FFFF00"/>
                </a:solidFill>
                <a:cs typeface="B Vahid" pitchFamily="2" charset="-78"/>
              </a:rPr>
              <a:t>دولت</a:t>
            </a:r>
            <a:endParaRPr lang="en-US" sz="88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  <p:pic>
        <p:nvPicPr>
          <p:cNvPr id="23" name="Picture 2" descr="C:\Users\software\Downloads\pics\hamkaran-sistem-logo.jpg"/>
          <p:cNvPicPr>
            <a:picLocks noChangeAspect="1" noChangeArrowheads="1"/>
          </p:cNvPicPr>
          <p:nvPr/>
        </p:nvPicPr>
        <p:blipFill>
          <a:blip r:embed="rId4" cstate="print"/>
          <a:srcRect l="8730" t="24639" r="9788" b="24603"/>
          <a:stretch>
            <a:fillRect/>
          </a:stretch>
        </p:blipFill>
        <p:spPr bwMode="auto">
          <a:xfrm>
            <a:off x="914400" y="5638800"/>
            <a:ext cx="3129280" cy="121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 descr="C:\Users\software\Downloads\pics\341044-industry.jpg"/>
          <p:cNvPicPr>
            <a:picLocks noChangeAspect="1" noChangeArrowheads="1"/>
          </p:cNvPicPr>
          <p:nvPr/>
        </p:nvPicPr>
        <p:blipFill>
          <a:blip r:embed="rId3" cstate="print"/>
          <a:srcRect r="250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800600" y="4343400"/>
            <a:ext cx="3393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نوع مشتری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12830" y="4419600"/>
            <a:ext cx="2268570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800" dirty="0" smtClean="0">
                <a:solidFill>
                  <a:srgbClr val="FFFF00"/>
                </a:solidFill>
                <a:cs typeface="B Vahid" pitchFamily="2" charset="-78"/>
              </a:rPr>
              <a:t>صنعت</a:t>
            </a:r>
            <a:endParaRPr lang="en-US" sz="88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  <p:pic>
        <p:nvPicPr>
          <p:cNvPr id="1028" name="Picture 4" descr="http://armcade.com/Portals/_default/Skins/NewSkin1393/works/img/ican.jpg"/>
          <p:cNvPicPr>
            <a:picLocks noChangeAspect="1" noChangeArrowheads="1"/>
          </p:cNvPicPr>
          <p:nvPr/>
        </p:nvPicPr>
        <p:blipFill>
          <a:blip r:embed="rId4" cstate="print"/>
          <a:srcRect t="37895" b="32631"/>
          <a:stretch>
            <a:fillRect/>
          </a:stretch>
        </p:blipFill>
        <p:spPr bwMode="auto">
          <a:xfrm>
            <a:off x="914400" y="5791200"/>
            <a:ext cx="3124200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M workshop\pics\il_fullxfull.752005973_r1r2.jpg"/>
          <p:cNvPicPr>
            <a:picLocks noChangeAspect="1" noChangeArrowheads="1"/>
          </p:cNvPicPr>
          <p:nvPr/>
        </p:nvPicPr>
        <p:blipFill>
          <a:blip r:embed="rId3" cstate="print"/>
          <a:srcRect l="7405" r="374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487537"/>
            <a:ext cx="914400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23900" dirty="0" smtClean="0">
                <a:solidFill>
                  <a:srgbClr val="FFFF00"/>
                </a:solidFill>
                <a:latin typeface="A Rezvan" pitchFamily="2" charset="-78"/>
                <a:cs typeface="B Traffic" pitchFamily="2" charset="-78"/>
              </a:rPr>
              <a:t>مشتری</a:t>
            </a:r>
            <a:endParaRPr lang="en-US" sz="239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B Traffic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906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هر کسب و کاری باید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073" y="4819471"/>
            <a:ext cx="32063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داشته باشد</a:t>
            </a:r>
            <a:endParaRPr lang="en-US" sz="5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9" name="Picture 2" descr="D:\dropbox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644247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r="1133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55280" y="4419600"/>
            <a:ext cx="4483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فردی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7" name="Picture 1" descr="C:\Users\software\Downloads\pics\ki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8100" y="0"/>
            <a:ext cx="9182100" cy="61214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55280" y="4419600"/>
            <a:ext cx="4483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فردی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20323" y="4495800"/>
            <a:ext cx="296587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7200" dirty="0" smtClean="0">
                <a:solidFill>
                  <a:srgbClr val="FFFF00"/>
                </a:solidFill>
                <a:cs typeface="B Vahid" pitchFamily="2" charset="-78"/>
              </a:rPr>
              <a:t>سن و سال</a:t>
            </a:r>
            <a:endParaRPr lang="en-US" sz="7200" dirty="0">
              <a:solidFill>
                <a:srgbClr val="FFFF00"/>
              </a:solidFill>
              <a:cs typeface="B Vahid" pitchFamily="2" charset="-78"/>
            </a:endParaRPr>
          </a:p>
        </p:txBody>
      </p:sp>
      <p:pic>
        <p:nvPicPr>
          <p:cNvPr id="3074" name="Picture 2" descr="http://www.40kalagh.net/wp-content/plugins/RSSPoster_PRO/cache/48351_aparat-kid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47800" y="5791200"/>
            <a:ext cx="2057400" cy="10492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1" name="Picture 3" descr="C:\Users\software\Downloads\pics\Cute-Mother-and-Baby-Bonding-17.jpg"/>
          <p:cNvPicPr>
            <a:picLocks noChangeAspect="1" noChangeArrowheads="1"/>
          </p:cNvPicPr>
          <p:nvPr/>
        </p:nvPicPr>
        <p:blipFill>
          <a:blip r:embed="rId3" cstate="print"/>
          <a:srcRect r="111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55280" y="4419600"/>
            <a:ext cx="4483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فردی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20714" y="4419600"/>
            <a:ext cx="2436886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rgbClr val="FFFF00"/>
                </a:solidFill>
                <a:cs typeface="B Vahid" pitchFamily="2" charset="-78"/>
              </a:rPr>
              <a:t>جنسیت</a:t>
            </a:r>
            <a:endParaRPr lang="en-US" sz="80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3730" name="Picture 2" descr="http://www.ninisite.com/App_Themes/default/NiniImage/nini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6019800"/>
            <a:ext cx="2552700" cy="70485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3" name="Picture 3" descr="C:\Users\software\Downloads\pics\pitti-uomo-watchanish-edelberg-dinner-style-fashion-watches-horology-menswear-brands-suits-luxury-adam-priscak-for-watchanis.jpg"/>
          <p:cNvPicPr>
            <a:picLocks noChangeAspect="1" noChangeArrowheads="1"/>
          </p:cNvPicPr>
          <p:nvPr/>
        </p:nvPicPr>
        <p:blipFill>
          <a:blip r:embed="rId3" cstate="print"/>
          <a:srcRect l="1100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55280" y="4419600"/>
            <a:ext cx="4483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فردی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86906" y="4546937"/>
            <a:ext cx="297549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B Vahid" pitchFamily="2" charset="-78"/>
              </a:rPr>
              <a:t>میزان درآمد</a:t>
            </a:r>
            <a:endParaRPr lang="en-US" sz="60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  <p:pic>
        <p:nvPicPr>
          <p:cNvPr id="71682" name="Picture 2" descr="http://oxim.ir/files/shops_1421094639_varchin.com.logo_medium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0" y="5791200"/>
            <a:ext cx="3124200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3" name="Picture 1" descr="C:\Users\software\Downloads\pics\world_map.jpg"/>
          <p:cNvPicPr>
            <a:picLocks noChangeAspect="1" noChangeArrowheads="1"/>
          </p:cNvPicPr>
          <p:nvPr/>
        </p:nvPicPr>
        <p:blipFill>
          <a:blip r:embed="rId3" cstate="print"/>
          <a:srcRect l="7261" r="56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55280" y="4419600"/>
            <a:ext cx="4483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فردی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0600" y="4546937"/>
            <a:ext cx="294984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B Vahid" pitchFamily="2" charset="-78"/>
              </a:rPr>
              <a:t>محل زندگی</a:t>
            </a:r>
            <a:endParaRPr lang="en-US" sz="60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208750" y="5943600"/>
            <a:ext cx="25250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cs typeface="B Yekan" pitchFamily="2" charset="-78"/>
              </a:rPr>
              <a:t>خدمات محلی</a:t>
            </a:r>
            <a:endParaRPr lang="en-US" sz="40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7" name="Picture 3" descr="C:\Users\software\Downloads\pics\Austria_Iran_Nuclear_Talks-03635-2500.jpg"/>
          <p:cNvPicPr>
            <a:picLocks noChangeAspect="1" noChangeArrowheads="1"/>
          </p:cNvPicPr>
          <p:nvPr/>
        </p:nvPicPr>
        <p:blipFill>
          <a:blip r:embed="rId3" cstate="print"/>
          <a:srcRect r="1812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55280" y="4419600"/>
            <a:ext cx="4483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فردی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47800" y="4297740"/>
            <a:ext cx="1972014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solidFill>
                  <a:srgbClr val="FFFF00"/>
                </a:solidFill>
                <a:cs typeface="B Vahid" pitchFamily="2" charset="-78"/>
              </a:rPr>
              <a:t>ملیت</a:t>
            </a:r>
            <a:endParaRPr lang="en-US" sz="96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  <p:pic>
        <p:nvPicPr>
          <p:cNvPr id="67586" name="Picture 2" descr="https://www.surprisegadget.com/images/slogan%20new.jpg"/>
          <p:cNvPicPr>
            <a:picLocks noChangeAspect="1" noChangeArrowheads="1"/>
          </p:cNvPicPr>
          <p:nvPr/>
        </p:nvPicPr>
        <p:blipFill>
          <a:blip r:embed="rId4" cstate="print"/>
          <a:srcRect l="24806" r="23101"/>
          <a:stretch>
            <a:fillRect/>
          </a:stretch>
        </p:blipFill>
        <p:spPr bwMode="auto">
          <a:xfrm>
            <a:off x="914400" y="5772150"/>
            <a:ext cx="3200400" cy="1085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42" name="Picture 6" descr="C:\Users\software\Downloads\pics\image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0"/>
            <a:ext cx="9144000" cy="5224769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55280" y="4419600"/>
            <a:ext cx="4483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فردی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343605" y="4297740"/>
            <a:ext cx="207620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solidFill>
                  <a:srgbClr val="FFFF00"/>
                </a:solidFill>
                <a:cs typeface="B Vahid" pitchFamily="2" charset="-78"/>
              </a:rPr>
              <a:t>حرفه</a:t>
            </a:r>
            <a:endParaRPr lang="en-US" sz="96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  <p:sp>
        <p:nvSpPr>
          <p:cNvPr id="65538" name="AutoShape 2" descr="Codecademy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a-IR"/>
          </a:p>
        </p:txBody>
      </p:sp>
      <p:sp>
        <p:nvSpPr>
          <p:cNvPr id="65540" name="AutoShape 4" descr="Codecademy"/>
          <p:cNvSpPr>
            <a:spLocks noChangeAspect="1" noChangeArrowheads="1"/>
          </p:cNvSpPr>
          <p:nvPr/>
        </p:nvSpPr>
        <p:spPr bwMode="auto">
          <a:xfrm>
            <a:off x="8923338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a-IR"/>
          </a:p>
        </p:txBody>
      </p:sp>
      <p:sp>
        <p:nvSpPr>
          <p:cNvPr id="23" name="Rectangle 22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FF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5541" name="Picture 5" descr="C:\Users\software\Downloads\pics\codecademy_logo_det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0600" y="6003341"/>
            <a:ext cx="3009900" cy="6260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5" name="Picture 7"/>
          <p:cNvPicPr>
            <a:picLocks noChangeAspect="1" noChangeArrowheads="1"/>
          </p:cNvPicPr>
          <p:nvPr/>
        </p:nvPicPr>
        <p:blipFill>
          <a:blip r:embed="rId3" cstate="print"/>
          <a:srcRect l="20498" t="8333" r="21718" b="14583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55280" y="4419600"/>
            <a:ext cx="448392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فردی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50651" y="4546937"/>
            <a:ext cx="31117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B Vahid" pitchFamily="2" charset="-78"/>
              </a:rPr>
              <a:t>سبک زندگی</a:t>
            </a:r>
            <a:endParaRPr lang="en-US" sz="60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r="1133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24823" y="4419600"/>
            <a:ext cx="45143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نیازها و اولویت‌ها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3" name="Picture 1" descr="C:\Users\software\Downloads\pics\mcdonalds-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89297"/>
            <a:ext cx="9144000" cy="7036594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24823" y="4419600"/>
            <a:ext cx="45143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نیازها و اولویت‌ها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410728" y="4495800"/>
            <a:ext cx="23230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7200" dirty="0" smtClean="0">
                <a:solidFill>
                  <a:srgbClr val="FFFF00"/>
                </a:solidFill>
                <a:cs typeface="B Vahid" pitchFamily="2" charset="-78"/>
              </a:rPr>
              <a:t>نوع نیاز</a:t>
            </a:r>
            <a:endParaRPr lang="en-US" sz="72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M workshop\pics\il_fullxfull.752005973_r1r2.jpg"/>
          <p:cNvPicPr>
            <a:picLocks noChangeAspect="1" noChangeArrowheads="1"/>
          </p:cNvPicPr>
          <p:nvPr/>
        </p:nvPicPr>
        <p:blipFill>
          <a:blip r:embed="rId3" cstate="print"/>
          <a:srcRect l="7405" r="374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1487537"/>
            <a:ext cx="914400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23900" dirty="0" smtClean="0">
                <a:solidFill>
                  <a:srgbClr val="FFFF00"/>
                </a:solidFill>
                <a:latin typeface="A Rezvan" pitchFamily="2" charset="-78"/>
                <a:cs typeface="B Traffic" pitchFamily="2" charset="-78"/>
              </a:rPr>
              <a:t>مشتری</a:t>
            </a:r>
            <a:endParaRPr lang="en-US" sz="23900" dirty="0" smtClean="0">
              <a:solidFill>
                <a:srgbClr val="FFFF00"/>
              </a:solidFill>
              <a:latin typeface="A Rezvan" pitchFamily="2" charset="-78"/>
              <a:cs typeface="B Traffic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990600"/>
            <a:ext cx="9144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هر کسب و کاری باید</a:t>
            </a:r>
            <a:endParaRPr lang="en-US" sz="8000" dirty="0">
              <a:solidFill>
                <a:schemeClr val="bg1">
                  <a:lumMod val="65000"/>
                </a:schemeClr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6073" y="4819471"/>
            <a:ext cx="32063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داشته باشد</a:t>
            </a:r>
            <a:endParaRPr lang="en-US" sz="5400" dirty="0" smtClean="0">
              <a:solidFill>
                <a:schemeClr val="bg1">
                  <a:lumMod val="65000"/>
                </a:schemeClr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797091" y="3880009"/>
            <a:ext cx="4584909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3800" dirty="0" smtClean="0">
                <a:solidFill>
                  <a:srgbClr val="FFFF00"/>
                </a:solidFill>
                <a:latin typeface="A Rezvan" pitchFamily="2" charset="-78"/>
                <a:cs typeface="A Rezvan" pitchFamily="2" charset="-78"/>
              </a:rPr>
              <a:t>سودآور</a:t>
            </a:r>
            <a:endParaRPr lang="en-US" sz="13800" dirty="0">
              <a:solidFill>
                <a:srgbClr val="FFFF00"/>
              </a:solidFill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http://www.mojnews.com/res/cms_Contents_I_Images_1234330.jpg"/>
          <p:cNvPicPr>
            <a:picLocks noChangeAspect="1" noChangeArrowheads="1"/>
          </p:cNvPicPr>
          <p:nvPr/>
        </p:nvPicPr>
        <p:blipFill>
          <a:blip r:embed="rId3" cstate="print"/>
          <a:srcRect l="5926" r="518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324823" y="4419600"/>
            <a:ext cx="45143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نیازها و اولویت‌ها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044499" y="4495800"/>
            <a:ext cx="276550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7200" dirty="0" smtClean="0">
                <a:solidFill>
                  <a:srgbClr val="FFFF00"/>
                </a:solidFill>
                <a:cs typeface="B Vahid" pitchFamily="2" charset="-78"/>
              </a:rPr>
              <a:t>شدت نیاز</a:t>
            </a:r>
            <a:endParaRPr lang="en-US" sz="72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r="1133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03110" y="4419600"/>
            <a:ext cx="47884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رفتاری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r="1133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03110" y="4419600"/>
            <a:ext cx="47884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رفتاری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38686" y="4639270"/>
            <a:ext cx="31999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cs typeface="B Vahid" pitchFamily="2" charset="-78"/>
              </a:rPr>
              <a:t>میزان وفاداری</a:t>
            </a:r>
            <a:endParaRPr lang="en-US" sz="54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r="1133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03110" y="4419600"/>
            <a:ext cx="47884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رفتاری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4565" y="4731603"/>
            <a:ext cx="326403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cs typeface="B Vahid" pitchFamily="2" charset="-78"/>
              </a:rPr>
              <a:t>مدت زمان ارتباط</a:t>
            </a:r>
            <a:endParaRPr lang="en-US" sz="48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3" name="Picture 1" descr="C:\Users\software\Downloads\pics\sainsbury-supermarket.jpg"/>
          <p:cNvPicPr>
            <a:picLocks noChangeAspect="1" noChangeArrowheads="1"/>
          </p:cNvPicPr>
          <p:nvPr/>
        </p:nvPicPr>
        <p:blipFill>
          <a:blip r:embed="rId3" cstate="print"/>
          <a:srcRect l="6667" r="444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03110" y="4419600"/>
            <a:ext cx="47884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رفتاری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219200" y="4572000"/>
            <a:ext cx="2648482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 smtClean="0">
                <a:solidFill>
                  <a:srgbClr val="FFFF00"/>
                </a:solidFill>
                <a:cs typeface="B Vahid" pitchFamily="2" charset="-78"/>
              </a:rPr>
              <a:t>خرید مکرر</a:t>
            </a:r>
            <a:endParaRPr lang="en-US" sz="66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1" descr="C:\Users\software\Downloads\pics\246336_142592215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07956" y="0"/>
            <a:ext cx="7550244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03110" y="4419600"/>
            <a:ext cx="47884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رفتاری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3073" y="4639270"/>
            <a:ext cx="29931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cs typeface="B Vahid" pitchFamily="2" charset="-78"/>
              </a:rPr>
              <a:t>خرید مناسبتی</a:t>
            </a:r>
            <a:endParaRPr lang="en-US" sz="54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60" name="Picture 4" descr="C:\Users\software\Downloads\pics\svn\F_13510.jpg"/>
          <p:cNvPicPr>
            <a:picLocks noChangeAspect="1" noChangeArrowheads="1"/>
          </p:cNvPicPr>
          <p:nvPr/>
        </p:nvPicPr>
        <p:blipFill>
          <a:blip r:embed="rId3" cstate="print"/>
          <a:srcRect r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03110" y="4419600"/>
            <a:ext cx="478849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Iranian Sans" pitchFamily="2" charset="-78"/>
                <a:cs typeface="Iranian Sans" pitchFamily="2" charset="-78"/>
              </a:rPr>
              <a:t>خصوصیات رفتاری</a:t>
            </a:r>
            <a:endParaRPr lang="en-US" sz="4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90600" y="4572000"/>
            <a:ext cx="28312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B Vahid" pitchFamily="2" charset="-78"/>
              </a:rPr>
              <a:t>خرید فله‌ای</a:t>
            </a:r>
            <a:endParaRPr lang="en-US" sz="60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  <p:pic>
        <p:nvPicPr>
          <p:cNvPr id="45058" name="Picture 2" descr="http://2938.ir/i/i1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14401" y="5791200"/>
            <a:ext cx="3124200" cy="1066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23090" y="4395271"/>
            <a:ext cx="46923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ویژگی‌های روانی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 descr="C:\Users\software\Downloads\pics\photo-origina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23090" y="4395271"/>
            <a:ext cx="46923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ویژگی‌های روانی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38200" y="4572000"/>
            <a:ext cx="31518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B Vahid" pitchFamily="2" charset="-78"/>
              </a:rPr>
              <a:t>ریسک‌پذیری</a:t>
            </a:r>
            <a:endParaRPr lang="en-US" sz="60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 descr="C:\Users\software\Downloads\pics\back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58674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23090" y="4395271"/>
            <a:ext cx="46923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ویژگی‌های روانی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38200" y="4639270"/>
            <a:ext cx="303961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cs typeface="B Vahid" pitchFamily="2" charset="-78"/>
              </a:rPr>
              <a:t>سرعت پذیرش</a:t>
            </a:r>
            <a:endParaRPr lang="en-US" sz="54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44853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کیف پول‌شان را برای پرداخت </a:t>
            </a:r>
            <a:endParaRPr lang="en-US" sz="3200" dirty="0" smtClean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  <a:p>
            <a:pPr algn="ctr" rtl="1"/>
            <a:r>
              <a:rPr lang="fa-IR" sz="3200" dirty="0" smtClean="0"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rPr>
              <a:t>در ازای کالا یا خدمات شما به راحتی از جیب‌شان درآورند</a:t>
            </a:r>
            <a:endParaRPr lang="en-US" sz="3200" dirty="0" smtClean="0"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12954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cs typeface="B Yekan" pitchFamily="2" charset="-78"/>
              </a:rPr>
              <a:t>حجم قابل توجهی از افرادی که حاضرند</a:t>
            </a:r>
            <a:endParaRPr lang="en-US" sz="4400" dirty="0">
              <a:cs typeface="B Yekan" pitchFamily="2" charset="-78"/>
            </a:endParaRPr>
          </a:p>
        </p:txBody>
      </p:sp>
      <p:pic>
        <p:nvPicPr>
          <p:cNvPr id="5" name="Picture 7" descr="D:\BM workshop\pics\wallet_PNG7499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2209800"/>
            <a:ext cx="2438400" cy="2133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 descr="C:\Users\software\Downloads\pics\House-In-Monasterios_1.jpg"/>
          <p:cNvPicPr>
            <a:picLocks noChangeAspect="1" noChangeArrowheads="1"/>
          </p:cNvPicPr>
          <p:nvPr/>
        </p:nvPicPr>
        <p:blipFill>
          <a:blip r:embed="rId3" cstate="print"/>
          <a:srcRect r="290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23090" y="4395271"/>
            <a:ext cx="46923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ویژگی‌های روانی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43000" y="4639270"/>
            <a:ext cx="270939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cs typeface="B Vahid" pitchFamily="2" charset="-78"/>
              </a:rPr>
              <a:t>خریدار صبور</a:t>
            </a:r>
            <a:endParaRPr lang="en-US" sz="54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  <p:pic>
        <p:nvPicPr>
          <p:cNvPr id="36865" name="Picture 1" descr="C:\Users\software\Downloads\pics\logo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5847347"/>
            <a:ext cx="2133600" cy="10106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1" descr="C:\Users\software\Downloads\pics\television.jpg"/>
          <p:cNvPicPr>
            <a:picLocks noChangeAspect="1" noChangeArrowheads="1"/>
          </p:cNvPicPr>
          <p:nvPr/>
        </p:nvPicPr>
        <p:blipFill>
          <a:blip r:embed="rId3" cstate="print"/>
          <a:srcRect l="8787" r="2918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23090" y="4395271"/>
            <a:ext cx="46923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ویژگی‌های روانی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33007" y="4639270"/>
            <a:ext cx="2919389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cs typeface="B Vahid" pitchFamily="2" charset="-78"/>
              </a:rPr>
              <a:t>خریدار عجول</a:t>
            </a:r>
            <a:endParaRPr lang="en-US" sz="54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1" descr="C:\Users\software\Downloads\pics\innovation-isnt-over-in-smartphones-as-companies-compete-to-build-great-mass-market-cheap-device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7264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23090" y="4395271"/>
            <a:ext cx="46923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ویژگی‌های روانی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914399" y="4731603"/>
            <a:ext cx="304602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solidFill>
                  <a:srgbClr val="FFFF00"/>
                </a:solidFill>
                <a:cs typeface="B Vahid" pitchFamily="2" charset="-78"/>
              </a:rPr>
              <a:t>خریدار تحلیل‌گر</a:t>
            </a:r>
            <a:endParaRPr lang="en-US" sz="48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C:\Users\software\Downloads\pics\groupon.jpg"/>
          <p:cNvPicPr>
            <a:picLocks noChangeAspect="1" noChangeArrowheads="1"/>
          </p:cNvPicPr>
          <p:nvPr/>
        </p:nvPicPr>
        <p:blipFill>
          <a:blip r:embed="rId3" cstate="print"/>
          <a:srcRect r="11037"/>
          <a:stretch>
            <a:fillRect/>
          </a:stretch>
        </p:blipFill>
        <p:spPr bwMode="auto">
          <a:xfrm>
            <a:off x="0" y="0"/>
            <a:ext cx="9144000" cy="6857999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23090" y="4395271"/>
            <a:ext cx="46923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ویژگی‌های روانی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143000" y="4495800"/>
            <a:ext cx="257153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7200" dirty="0" smtClean="0">
                <a:solidFill>
                  <a:srgbClr val="FFFF00"/>
                </a:solidFill>
                <a:cs typeface="B Vahid" pitchFamily="2" charset="-78"/>
              </a:rPr>
              <a:t>ارزان خر</a:t>
            </a:r>
            <a:endParaRPr lang="en-US" sz="72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 descr="C:\Users\software\Downloads\pics\Wall.E-HD-Wallppers-3.jpg"/>
          <p:cNvPicPr>
            <a:picLocks noChangeAspect="1" noChangeArrowheads="1"/>
          </p:cNvPicPr>
          <p:nvPr/>
        </p:nvPicPr>
        <p:blipFill>
          <a:blip r:embed="rId3" cstate="print"/>
          <a:srcRect l="19136" r="6790"/>
          <a:stretch>
            <a:fillRect/>
          </a:stretch>
        </p:blipFill>
        <p:spPr bwMode="auto">
          <a:xfrm>
            <a:off x="0" y="0"/>
            <a:ext cx="9144000" cy="6943725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>
            <a:off x="914400" y="609600"/>
            <a:ext cx="8229600" cy="3810000"/>
          </a:xfrm>
          <a:prstGeom prst="rect">
            <a:avLst/>
          </a:prstGeom>
          <a:solidFill>
            <a:srgbClr val="CCCC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4038600" y="4419600"/>
            <a:ext cx="5105400" cy="8382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362200" y="0"/>
            <a:ext cx="2133600" cy="9144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0" y="3733800"/>
            <a:ext cx="914400" cy="31242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914400" y="5791200"/>
            <a:ext cx="3124200" cy="1066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038600" y="5257800"/>
            <a:ext cx="5105400" cy="1600200"/>
          </a:xfrm>
          <a:prstGeom prst="rect">
            <a:avLst/>
          </a:prstGeom>
          <a:solidFill>
            <a:srgbClr val="0070C0">
              <a:alpha val="69804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4223090" y="4395271"/>
            <a:ext cx="46923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latin typeface="Iranian Sans" pitchFamily="2" charset="-78"/>
                <a:cs typeface="Iranian Sans" pitchFamily="2" charset="-78"/>
              </a:rPr>
              <a:t>ویژگی‌های روانی</a:t>
            </a:r>
            <a:endParaRPr lang="en-US" sz="48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495800" y="0"/>
            <a:ext cx="4648200" cy="609600"/>
          </a:xfrm>
          <a:prstGeom prst="rect">
            <a:avLst/>
          </a:prstGeom>
          <a:solidFill>
            <a:srgbClr val="FF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0" y="0"/>
            <a:ext cx="2362200" cy="37338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534400" y="1828800"/>
            <a:ext cx="609600" cy="2590800"/>
          </a:xfrm>
          <a:prstGeom prst="rect">
            <a:avLst/>
          </a:prstGeom>
          <a:solidFill>
            <a:srgbClr val="FFFF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/>
          <p:cNvSpPr/>
          <p:nvPr/>
        </p:nvSpPr>
        <p:spPr>
          <a:xfrm>
            <a:off x="4343400" y="4995952"/>
            <a:ext cx="4517583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مشتریان </a:t>
            </a:r>
            <a:endParaRPr lang="en-US" sz="1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7467600" y="609600"/>
            <a:ext cx="1676400" cy="1219200"/>
          </a:xfrm>
          <a:prstGeom prst="rect">
            <a:avLst/>
          </a:prstGeom>
          <a:solidFill>
            <a:srgbClr val="0070C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914400" y="4419600"/>
            <a:ext cx="3124200" cy="13716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495800" y="609600"/>
            <a:ext cx="2971800" cy="3810000"/>
          </a:xfrm>
          <a:prstGeom prst="rect">
            <a:avLst/>
          </a:prstGeom>
          <a:solidFill>
            <a:srgbClr val="C00000">
              <a:alpha val="40000"/>
            </a:srgb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2819400"/>
            <a:ext cx="3581400" cy="1600200"/>
          </a:xfrm>
          <a:prstGeom prst="rect">
            <a:avLst/>
          </a:prstGeom>
          <a:solidFill>
            <a:schemeClr val="accent6">
              <a:lumMod val="75000"/>
              <a:alpha val="4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774566" y="4572000"/>
            <a:ext cx="326403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rgbClr val="FFFF00"/>
                </a:solidFill>
                <a:cs typeface="B Vahid" pitchFamily="2" charset="-78"/>
              </a:rPr>
              <a:t>سنت‌گرا/مدرن</a:t>
            </a:r>
            <a:endParaRPr lang="en-US" sz="5400" dirty="0" smtClean="0">
              <a:solidFill>
                <a:srgbClr val="FFFF00"/>
              </a:solidFill>
              <a:cs typeface="B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M workshop\pics\Passport-Wallet-heritage.jpg"/>
          <p:cNvPicPr>
            <a:picLocks noChangeAspect="1" noChangeArrowheads="1"/>
          </p:cNvPicPr>
          <p:nvPr/>
        </p:nvPicPr>
        <p:blipFill>
          <a:blip r:embed="rId3" cstate="print"/>
          <a:srcRect l="12381" r="1333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914400" y="1066800"/>
            <a:ext cx="72138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Ali" pitchFamily="2" charset="-78"/>
              </a:rPr>
              <a:t>اطمینان حاصل کنید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Ali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2766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حجم مناسبی از </a:t>
            </a:r>
            <a:r>
              <a:rPr lang="fa-IR" sz="320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بازار را </a:t>
            </a:r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هدف قرار دهید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98732" y="5181600"/>
            <a:ext cx="61427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1</a:t>
            </a:r>
            <a:endParaRPr lang="en-US" sz="80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33800" y="4876800"/>
            <a:ext cx="1752600" cy="1828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M workshop\pics\Passport-Wallet-heritage.jpg"/>
          <p:cNvPicPr>
            <a:picLocks noChangeAspect="1" noChangeArrowheads="1"/>
          </p:cNvPicPr>
          <p:nvPr/>
        </p:nvPicPr>
        <p:blipFill>
          <a:blip r:embed="rId3" cstate="print"/>
          <a:srcRect l="12381" r="1333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914400" y="1066800"/>
            <a:ext cx="72138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Ali" pitchFamily="2" charset="-78"/>
              </a:rPr>
              <a:t>اطمینان حاصل کنید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Ali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2766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مشخصه مشتریان‌تان قابل سنجش باشد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67200" y="5181600"/>
            <a:ext cx="737702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2</a:t>
            </a:r>
            <a:endParaRPr lang="en-US" sz="80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33800" y="4876800"/>
            <a:ext cx="1752600" cy="1828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D:\BM workshop\pics\Passport-Wallet-heritage.jpg"/>
          <p:cNvPicPr>
            <a:picLocks noChangeAspect="1" noChangeArrowheads="1"/>
          </p:cNvPicPr>
          <p:nvPr/>
        </p:nvPicPr>
        <p:blipFill>
          <a:blip r:embed="rId3" cstate="print"/>
          <a:srcRect l="12381" r="1333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914400" y="1066800"/>
            <a:ext cx="721383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72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Ali" pitchFamily="2" charset="-78"/>
              </a:rPr>
              <a:t>اطمینان حاصل کنید</a:t>
            </a:r>
            <a:endParaRPr lang="en-US" sz="7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Ali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2766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دسترسی به چنین مشتریانی مقدور باشد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22532" y="5213132"/>
            <a:ext cx="85472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80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10" name="Oval 9"/>
          <p:cNvSpPr/>
          <p:nvPr/>
        </p:nvSpPr>
        <p:spPr>
          <a:xfrm>
            <a:off x="3733800" y="4876800"/>
            <a:ext cx="1752600" cy="18288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t="23787"/>
          <a:stretch>
            <a:fillRect/>
          </a:stretch>
        </p:blipFill>
        <p:spPr bwMode="auto">
          <a:xfrm>
            <a:off x="0" y="0"/>
            <a:ext cx="9144000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3352800"/>
            <a:ext cx="91440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Nazanin" pitchFamily="2" charset="-78"/>
              </a:rPr>
              <a:t>مدل کسب و کار خود را بر پایه درکی قوی از </a:t>
            </a:r>
          </a:p>
          <a:p>
            <a:pPr algn="ctr" rtl="1"/>
            <a:endParaRPr lang="fa-IR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Nazanin" pitchFamily="2" charset="-78"/>
            </a:endParaRPr>
          </a:p>
          <a:p>
            <a:pPr algn="ctr" rtl="1"/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نیازهای خاص مشتریان‌تان </a:t>
            </a:r>
            <a:b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</a:br>
            <a:endParaRPr lang="fa-IR" sz="1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Nazanin" pitchFamily="2" charset="-78"/>
              </a:rPr>
              <a:t>طراحی کنید.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Nazani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BM workshop\pics\o-PIE-CHART-facebook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286000"/>
            <a:ext cx="9144000" cy="4572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09600" y="76200"/>
            <a:ext cx="8153400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استراتژی‌های </a:t>
            </a:r>
          </a:p>
          <a:p>
            <a:pPr algn="ctr" rtl="1"/>
            <a:r>
              <a:rPr lang="fa-IR" sz="6600" dirty="0" smtClean="0">
                <a:solidFill>
                  <a:schemeClr val="bg2">
                    <a:lumMod val="10000"/>
                  </a:schemeClr>
                </a:solidFill>
                <a:effectLst>
                  <a:glow rad="63500">
                    <a:schemeClr val="accent6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بخش‌بندی مشتریان</a:t>
            </a:r>
          </a:p>
          <a:p>
            <a:pPr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در مدل کسب و کار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5963" y="2718137"/>
            <a:ext cx="75360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latin typeface="Bank"/>
                <a:cs typeface="A Titraj 1" pitchFamily="2" charset="-78"/>
              </a:rPr>
              <a:t>مشتریان شما چه کسانی هستند؟</a:t>
            </a:r>
            <a:endParaRPr lang="en-US" sz="6000" dirty="0">
              <a:latin typeface="Bank"/>
              <a:cs typeface="A Titraj 1" pitchFamily="2" charset="-78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3" name="Picture 3" descr="C:\Documents and Settings\Administrator\My Documents\Presentation2\png\1tu p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819400" y="-2286000"/>
            <a:ext cx="6985000" cy="12573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2819400" y="533400"/>
            <a:ext cx="533832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dirty="0" smtClean="0">
                <a:solidFill>
                  <a:srgbClr val="002060"/>
                </a:solidFill>
                <a:cs typeface="A Ali" pitchFamily="2" charset="-78"/>
              </a:rPr>
              <a:t>بازار انبوه</a:t>
            </a:r>
            <a:endParaRPr lang="en-US" sz="11500" dirty="0">
              <a:solidFill>
                <a:srgbClr val="002060"/>
              </a:solidFill>
              <a:cs typeface="A Ali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 l="11111" r="54815"/>
          <a:stretch>
            <a:fillRect/>
          </a:stretch>
        </p:blipFill>
        <p:spPr bwMode="auto">
          <a:xfrm>
            <a:off x="0" y="0"/>
            <a:ext cx="35052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2" descr="C:\Documents and Settings\Administrator\My Documents\Presentation2\png\1tu khal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2819400" y="-2270759"/>
            <a:ext cx="6934200" cy="1248155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819400" y="533400"/>
            <a:ext cx="533832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dirty="0" smtClean="0">
                <a:solidFill>
                  <a:srgbClr val="002060"/>
                </a:solidFill>
                <a:cs typeface="A Ali" pitchFamily="2" charset="-78"/>
              </a:rPr>
              <a:t>بازار انبوه</a:t>
            </a:r>
            <a:endParaRPr lang="en-US" sz="11500" dirty="0">
              <a:solidFill>
                <a:srgbClr val="002060"/>
              </a:solidFill>
              <a:cs typeface="A Ali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590800" y="2732782"/>
            <a:ext cx="5791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از دیدگاه کسب و کار تمایزی بین بخش‌های مختلف مشتری وجود ندارد.</a:t>
            </a:r>
            <a:endParaRPr lang="en-US" sz="3200" dirty="0">
              <a:cs typeface="B Yekan" pitchFamily="2" charset="-78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5" cstate="print"/>
          <a:srcRect l="21796" t="29798" r="22503" b="43266"/>
          <a:stretch>
            <a:fillRect/>
          </a:stretch>
        </p:blipFill>
        <p:spPr bwMode="auto">
          <a:xfrm>
            <a:off x="2895600" y="4191000"/>
            <a:ext cx="52578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610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 descr="C:\Documents and Settings\Administrator\My Documents\Presentation2\png\2tu p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133600" y="-1676400"/>
            <a:ext cx="6477000" cy="11658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752600" y="533400"/>
            <a:ext cx="7069563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0500" dirty="0" smtClean="0">
                <a:solidFill>
                  <a:srgbClr val="002060"/>
                </a:solidFill>
                <a:cs typeface="A Ali" pitchFamily="2" charset="-78"/>
              </a:rPr>
              <a:t>بازار  گوش</a:t>
            </a:r>
            <a:r>
              <a:rPr lang="fa-IR" sz="10500" dirty="0" smtClean="0">
                <a:solidFill>
                  <a:schemeClr val="bg1"/>
                </a:solidFill>
                <a:cs typeface="A Ali" pitchFamily="2" charset="-78"/>
              </a:rPr>
              <a:t>ه‌ای</a:t>
            </a:r>
            <a:endParaRPr lang="en-US" sz="10500" dirty="0" smtClean="0">
              <a:solidFill>
                <a:schemeClr val="bg1"/>
              </a:solidFill>
              <a:cs typeface="A Ali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 l="26107" r="43720"/>
          <a:stretch>
            <a:fillRect/>
          </a:stretch>
        </p:blipFill>
        <p:spPr bwMode="auto">
          <a:xfrm>
            <a:off x="0" y="0"/>
            <a:ext cx="37338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 descr="C:\Documents and Settings\Administrator\My Documents\Presentation2\png\2tu khal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133600" y="-1676400"/>
            <a:ext cx="6477000" cy="11658599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752600" y="533400"/>
            <a:ext cx="7069563" cy="17081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0500" dirty="0" smtClean="0">
                <a:solidFill>
                  <a:srgbClr val="002060"/>
                </a:solidFill>
                <a:cs typeface="A Ali" pitchFamily="2" charset="-78"/>
              </a:rPr>
              <a:t>بازار  گوش</a:t>
            </a:r>
            <a:r>
              <a:rPr lang="fa-IR" sz="10500" dirty="0" smtClean="0">
                <a:solidFill>
                  <a:schemeClr val="bg1"/>
                </a:solidFill>
                <a:cs typeface="A Ali" pitchFamily="2" charset="-78"/>
              </a:rPr>
              <a:t>ه‌ای</a:t>
            </a:r>
            <a:endParaRPr lang="en-US" sz="10500" dirty="0" smtClean="0">
              <a:solidFill>
                <a:schemeClr val="bg1"/>
              </a:solidFill>
              <a:cs typeface="A Ali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048000" y="2656582"/>
            <a:ext cx="5867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کسب و کار فقط نیاز بخش‌های ویژه و خاصی از مشتریان را برآورده می‌کند.</a:t>
            </a:r>
            <a:endParaRPr lang="en-US" sz="3200" dirty="0" smtClean="0">
              <a:cs typeface="B Yekan" pitchFamily="2" charset="-78"/>
            </a:endParaRPr>
          </a:p>
        </p:txBody>
      </p:sp>
      <p:pic>
        <p:nvPicPr>
          <p:cNvPr id="9219" name="Picture 3" descr="D:\BM workshop\pics\sapcoF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24400" y="4191000"/>
            <a:ext cx="2743200" cy="16912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 cstate="print"/>
          <a:srcRect l="5604" r="52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8243" name="Picture 3" descr="C:\Documents and Settings\Administrator\My Documents\Presentation2\png\3tu p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600200" y="-2057400"/>
            <a:ext cx="6477000" cy="11658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16684" y="533400"/>
            <a:ext cx="83054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rgbClr val="002060"/>
                </a:solidFill>
                <a:cs typeface="A Ali" pitchFamily="2" charset="-78"/>
              </a:rPr>
              <a:t>بازار بخش‌ب</a:t>
            </a:r>
            <a:r>
              <a:rPr lang="fa-IR" sz="8000" dirty="0" smtClean="0">
                <a:solidFill>
                  <a:schemeClr val="bg1"/>
                </a:solidFill>
                <a:cs typeface="A Ali" pitchFamily="2" charset="-78"/>
              </a:rPr>
              <a:t>ندی شده</a:t>
            </a:r>
            <a:endParaRPr lang="en-US" sz="8000" dirty="0" smtClean="0">
              <a:solidFill>
                <a:schemeClr val="bg1"/>
              </a:solidFill>
              <a:cs typeface="A Ali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 cstate="print"/>
          <a:srcRect l="5604" r="49799"/>
          <a:stretch>
            <a:fillRect/>
          </a:stretch>
        </p:blipFill>
        <p:spPr bwMode="auto">
          <a:xfrm>
            <a:off x="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8244" name="Picture 4" descr="C:\Documents and Settings\Administrator\My Documents\Presentation2\png\3tu khal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597863" y="-2027971"/>
            <a:ext cx="6443132" cy="1159764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16684" y="533400"/>
            <a:ext cx="8305479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rgbClr val="002060"/>
                </a:solidFill>
                <a:cs typeface="A Ali" pitchFamily="2" charset="-78"/>
              </a:rPr>
              <a:t>بازار بخش‌ب</a:t>
            </a:r>
            <a:r>
              <a:rPr lang="fa-IR" sz="8000" dirty="0" smtClean="0">
                <a:solidFill>
                  <a:schemeClr val="bg1"/>
                </a:solidFill>
                <a:cs typeface="A Ali" pitchFamily="2" charset="-78"/>
              </a:rPr>
              <a:t>ندی شده</a:t>
            </a:r>
            <a:endParaRPr lang="en-US" sz="8000" dirty="0" smtClean="0">
              <a:solidFill>
                <a:schemeClr val="bg1"/>
              </a:solidFill>
              <a:cs typeface="A Ali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33800" y="2433697"/>
            <a:ext cx="5029200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کسب و کار به طور همزمان چندین بخش مشتری متمایز دارد که نیازهای مشابه دارند ولی نوع تعامل متفاوتی را طلب می‌کنند.</a:t>
            </a:r>
            <a:endParaRPr lang="en-US" sz="3200" dirty="0" smtClean="0">
              <a:cs typeface="B Yekan" pitchFamily="2" charset="-78"/>
            </a:endParaRPr>
          </a:p>
        </p:txBody>
      </p:sp>
      <p:pic>
        <p:nvPicPr>
          <p:cNvPr id="139266" name="Picture 2" descr="D:\BM workshop\pics\Credit-Suisse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43400" y="4572000"/>
            <a:ext cx="4343400" cy="108765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D:\BM workshop\pics\the-a-little-of-everything-shop-c2a9-christopher-martin-2664.jpg"/>
          <p:cNvPicPr>
            <a:picLocks noChangeAspect="1" noChangeArrowheads="1"/>
          </p:cNvPicPr>
          <p:nvPr/>
        </p:nvPicPr>
        <p:blipFill>
          <a:blip r:embed="rId3" cstate="print"/>
          <a:srcRect l="741" r="1032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-1447800" y="-1173956"/>
            <a:ext cx="5854488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 smtClean="0">
                <a:solidFill>
                  <a:srgbClr val="00B0F0"/>
                </a:solidFill>
                <a:cs typeface="B Titr" pitchFamily="2" charset="-78"/>
              </a:rPr>
              <a:t>4</a:t>
            </a:r>
            <a:endParaRPr lang="en-US" sz="71400" dirty="0">
              <a:solidFill>
                <a:srgbClr val="00B0F0"/>
              </a:solidFill>
              <a:cs typeface="B Titr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49974" y="533400"/>
            <a:ext cx="486062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800" dirty="0" smtClean="0">
                <a:solidFill>
                  <a:schemeClr val="bg1"/>
                </a:solidFill>
                <a:cs typeface="A Ali" pitchFamily="2" charset="-78"/>
              </a:rPr>
              <a:t>بازار متنوع</a:t>
            </a:r>
            <a:endParaRPr lang="en-US" sz="8800" dirty="0" smtClean="0">
              <a:solidFill>
                <a:schemeClr val="bg1"/>
              </a:solidFill>
              <a:cs typeface="A Ali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290" name="Picture 2" descr="D:\BM workshop\pics\the-a-little-of-everything-shop-c2a9-christopher-martin-2664.jpg"/>
          <p:cNvPicPr>
            <a:picLocks noChangeAspect="1" noChangeArrowheads="1"/>
          </p:cNvPicPr>
          <p:nvPr/>
        </p:nvPicPr>
        <p:blipFill>
          <a:blip r:embed="rId3" cstate="print"/>
          <a:srcRect l="741" r="58497"/>
          <a:stretch>
            <a:fillRect/>
          </a:stretch>
        </p:blipFill>
        <p:spPr bwMode="auto">
          <a:xfrm>
            <a:off x="0" y="0"/>
            <a:ext cx="4191000" cy="6858000"/>
          </a:xfrm>
          <a:prstGeom prst="rect">
            <a:avLst/>
          </a:prstGeom>
          <a:noFill/>
        </p:spPr>
      </p:pic>
      <p:pic>
        <p:nvPicPr>
          <p:cNvPr id="141314" name="Picture 2" descr="C:\Documents and Settings\Administrator\My Documents\Presentation2\png\4tu khali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854200" y="-1752600"/>
            <a:ext cx="6350000" cy="11430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749974" y="533400"/>
            <a:ext cx="486062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800" dirty="0" smtClean="0">
                <a:cs typeface="A Ali" pitchFamily="2" charset="-78"/>
              </a:rPr>
              <a:t>بازار متنوع</a:t>
            </a:r>
            <a:endParaRPr lang="en-US" sz="8800" dirty="0" smtClean="0">
              <a:cs typeface="A Ali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81400" y="2621340"/>
            <a:ext cx="533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کسب و کار به چند بخش مشتری نامرتبط با نیازها و مسائل به شدت متفاوت، خدمات ارائه می‌دهد.</a:t>
            </a:r>
            <a:endParaRPr lang="en-US" sz="3200" dirty="0" smtClean="0">
              <a:cs typeface="B Yekan" pitchFamily="2" charset="-78"/>
            </a:endParaRPr>
          </a:p>
        </p:txBody>
      </p:sp>
      <p:pic>
        <p:nvPicPr>
          <p:cNvPr id="141315" name="Picture 3" descr="D:\BM workshop\pics\amazon-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8400" y="5029200"/>
            <a:ext cx="4114800" cy="829132"/>
          </a:xfrm>
          <a:prstGeom prst="rect">
            <a:avLst/>
          </a:prstGeom>
          <a:noFill/>
        </p:spPr>
      </p:pic>
      <p:pic>
        <p:nvPicPr>
          <p:cNvPr id="141317" name="Picture 5" descr="Rahnema Co. (Beep)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934200" y="4724400"/>
            <a:ext cx="1524000" cy="12192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Picture 1"/>
          <p:cNvPicPr>
            <a:picLocks noChangeAspect="1" noChangeArrowheads="1"/>
          </p:cNvPicPr>
          <p:nvPr/>
        </p:nvPicPr>
        <p:blipFill>
          <a:blip r:embed="rId2" cstate="print"/>
          <a:srcRect l="6429" t="5000" r="7857" b="30714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6"/>
          <p:cNvSpPr/>
          <p:nvPr/>
        </p:nvSpPr>
        <p:spPr>
          <a:xfrm>
            <a:off x="-1447800" y="-1173956"/>
            <a:ext cx="5589992" cy="110799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71400" dirty="0" smtClean="0">
                <a:cs typeface="B Titr" pitchFamily="2" charset="-78"/>
              </a:rPr>
              <a:t>5</a:t>
            </a:r>
            <a:endParaRPr lang="en-US" sz="71400" dirty="0">
              <a:cs typeface="B Titr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34624" y="533400"/>
            <a:ext cx="707597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800" dirty="0" smtClean="0">
                <a:cs typeface="A Ali" pitchFamily="2" charset="-78"/>
              </a:rPr>
              <a:t>پلتفرم چندوج</a:t>
            </a:r>
            <a:r>
              <a:rPr lang="fa-IR" sz="8800" dirty="0" smtClean="0">
                <a:solidFill>
                  <a:schemeClr val="bg1"/>
                </a:solidFill>
                <a:cs typeface="A Ali" pitchFamily="2" charset="-78"/>
              </a:rPr>
              <a:t>هی</a:t>
            </a:r>
            <a:endParaRPr lang="en-US" sz="8800" dirty="0" smtClean="0">
              <a:solidFill>
                <a:schemeClr val="bg1"/>
              </a:solidFill>
              <a:cs typeface="A Ali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337" name="Picture 1"/>
          <p:cNvPicPr>
            <a:picLocks noChangeAspect="1" noChangeArrowheads="1"/>
          </p:cNvPicPr>
          <p:nvPr/>
        </p:nvPicPr>
        <p:blipFill>
          <a:blip r:embed="rId2" cstate="print"/>
          <a:srcRect l="6429" t="5000" r="55714" b="30714"/>
          <a:stretch>
            <a:fillRect/>
          </a:stretch>
        </p:blipFill>
        <p:spPr bwMode="auto">
          <a:xfrm>
            <a:off x="0" y="0"/>
            <a:ext cx="40386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46434" name="Picture 2" descr="C:\Documents and Settings\Administrator\My Documents\Presentation2\png\5tu khali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981200" y="-1644869"/>
            <a:ext cx="6307667" cy="11353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1534624" y="533400"/>
            <a:ext cx="7075976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800" dirty="0" smtClean="0">
                <a:cs typeface="A Ali" pitchFamily="2" charset="-78"/>
              </a:rPr>
              <a:t>پلتفرم چندوجهی</a:t>
            </a:r>
            <a:endParaRPr lang="en-US" sz="8800" dirty="0" smtClean="0">
              <a:cs typeface="A Ali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886200" y="2362200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کسب و کار به دو بخش متفاوت ولی مرتبط مشتری خدمات می‌دهد. </a:t>
            </a:r>
            <a:endParaRPr lang="en-US" sz="3200" dirty="0" smtClean="0">
              <a:cs typeface="B Yekan" pitchFamily="2" charset="-78"/>
            </a:endParaRPr>
          </a:p>
        </p:txBody>
      </p:sp>
      <p:pic>
        <p:nvPicPr>
          <p:cNvPr id="146436" name="Picture 4" descr="http://www.aragil.com/wp-content/uploads/2014/11/sheypoor-logo1.jpg"/>
          <p:cNvPicPr>
            <a:picLocks noChangeAspect="1" noChangeArrowheads="1"/>
          </p:cNvPicPr>
          <p:nvPr/>
        </p:nvPicPr>
        <p:blipFill>
          <a:blip r:embed="rId4" cstate="print"/>
          <a:srcRect l="30380" t="25175" r="30802" b="32867"/>
          <a:stretch>
            <a:fillRect/>
          </a:stretch>
        </p:blipFill>
        <p:spPr bwMode="auto">
          <a:xfrm>
            <a:off x="3810000" y="4114800"/>
            <a:ext cx="2286000" cy="1490870"/>
          </a:xfrm>
          <a:prstGeom prst="rect">
            <a:avLst/>
          </a:prstGeom>
          <a:noFill/>
        </p:spPr>
      </p:pic>
      <p:pic>
        <p:nvPicPr>
          <p:cNvPr id="146438" name="Picture 6" descr="http://platform.anetwork.ir/public/statics/images/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4419600"/>
            <a:ext cx="2381250" cy="5810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845963" y="2718137"/>
            <a:ext cx="753603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latin typeface="Bank"/>
                <a:cs typeface="A Titraj 1" pitchFamily="2" charset="-78"/>
              </a:rPr>
              <a:t>مشتریان شما چه کسانی هستند؟</a:t>
            </a:r>
            <a:endParaRPr lang="en-US" sz="6000" dirty="0">
              <a:latin typeface="Bank"/>
              <a:cs typeface="A Titraj 1" pitchFamily="2" charset="-78"/>
            </a:endParaRPr>
          </a:p>
        </p:txBody>
      </p:sp>
      <p:pic>
        <p:nvPicPr>
          <p:cNvPr id="5123" name="Picture 3" descr="C:\Documents and Settings\Administrator\My Documents\My Pictures\Untitled.png"/>
          <p:cNvPicPr>
            <a:picLocks noChangeAspect="1" noChangeArrowheads="1"/>
          </p:cNvPicPr>
          <p:nvPr/>
        </p:nvPicPr>
        <p:blipFill>
          <a:blip r:embed="rId3" cstate="print"/>
          <a:srcRect l="7224" r="8434"/>
          <a:stretch>
            <a:fillRect/>
          </a:stretch>
        </p:blipFill>
        <p:spPr bwMode="auto">
          <a:xfrm>
            <a:off x="0" y="1600200"/>
            <a:ext cx="9144000" cy="37338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4800600"/>
            <a:ext cx="9144000" cy="2057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76200"/>
            <a:ext cx="9144000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1500" dirty="0" smtClean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وسوسه همه</a:t>
            </a:r>
            <a:endParaRPr lang="en-US" sz="11500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8006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هر کسی که بخواهد و بتواند بهای آن را پرداخت کند</a:t>
            </a:r>
            <a:endParaRPr lang="en-US" sz="28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BM workshop\pics\front-pocket-rfid-wallet-orange.jpg"/>
          <p:cNvPicPr>
            <a:picLocks noChangeAspect="1" noChangeArrowheads="1"/>
          </p:cNvPicPr>
          <p:nvPr/>
        </p:nvPicPr>
        <p:blipFill>
          <a:blip r:embed="rId3" cstate="print"/>
          <a:srcRect b="9091"/>
          <a:stretch>
            <a:fillRect/>
          </a:stretch>
        </p:blipFill>
        <p:spPr bwMode="auto">
          <a:xfrm>
            <a:off x="838200" y="0"/>
            <a:ext cx="75438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1600200" y="1524000"/>
            <a:ext cx="323037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latin typeface="H_Techno" pitchFamily="18" charset="-78"/>
                <a:cs typeface="H_Techno" pitchFamily="18" charset="-78"/>
              </a:rPr>
              <a:t>استراتژی‌ها</a:t>
            </a:r>
            <a:endParaRPr lang="en-US" sz="6000" dirty="0">
              <a:latin typeface="H_Techno" pitchFamily="18" charset="-78"/>
              <a:cs typeface="H_Techno" pitchFamily="18" charset="-78"/>
            </a:endParaRPr>
          </a:p>
        </p:txBody>
      </p:sp>
      <p:pic>
        <p:nvPicPr>
          <p:cNvPr id="147458" name="Picture 2" descr="D:\BM workshop\pics\front-pocket-rfid-wallet-orange.jpg"/>
          <p:cNvPicPr>
            <a:picLocks noChangeAspect="1" noChangeArrowheads="1"/>
          </p:cNvPicPr>
          <p:nvPr/>
        </p:nvPicPr>
        <p:blipFill>
          <a:blip r:embed="rId3" cstate="print"/>
          <a:srcRect t="29293" b="9091"/>
          <a:stretch>
            <a:fillRect/>
          </a:stretch>
        </p:blipFill>
        <p:spPr bwMode="auto">
          <a:xfrm>
            <a:off x="838200" y="2209800"/>
            <a:ext cx="7543800" cy="4648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2286000" y="2667000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بازار انبوه</a:t>
            </a:r>
          </a:p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بازار گوشه‌ای</a:t>
            </a:r>
          </a:p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بازار بخش‌بندی شده</a:t>
            </a:r>
          </a:p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بازار متنوع</a:t>
            </a:r>
          </a:p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بازار چندوجهی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11488" y="1524000"/>
            <a:ext cx="245131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latin typeface="H_Techno" pitchFamily="18" charset="-78"/>
                <a:cs typeface="H_Techno" pitchFamily="18" charset="-78"/>
              </a:rPr>
              <a:t>جمع‌بندی</a:t>
            </a:r>
            <a:endParaRPr lang="en-US" sz="6000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276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hlinkClick r:id="rId4"/>
              </a:rPr>
              <a:t>http://www.slideshare.net/mahdinasseri/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356318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پروژه و متخصص توسعه سیستم‌های تجارت الکترونیکی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عضو هیئت علمی دانشگاه</a:t>
            </a:r>
            <a:endParaRPr lang="fa-IR" sz="1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57400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latin typeface="A Rezvan" pitchFamily="2" charset="-78"/>
                <a:cs typeface="A Chamran" pitchFamily="2" charset="-78"/>
              </a:rPr>
              <a:t>بیشتر یاد بگیرید</a:t>
            </a:r>
          </a:p>
          <a:p>
            <a:pPr algn="ctr" rtl="1"/>
            <a:r>
              <a:rPr lang="fa-IR" sz="9600" dirty="0" smtClean="0">
                <a:latin typeface="A Rezvan" pitchFamily="2" charset="-78"/>
                <a:cs typeface="A Chamran" pitchFamily="2" charset="-78"/>
              </a:rPr>
              <a:t>...</a:t>
            </a:r>
            <a:endParaRPr lang="en-US" sz="9600" dirty="0">
              <a:latin typeface="A Rezvan" pitchFamily="2" charset="-78"/>
              <a:cs typeface="A Chamr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ropbox\Dropbox\work\slides\Published\09-15-ارائه های کلاس کارآفرینی\04 business-mode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04800" y="304800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cs typeface="B Yekan" pitchFamily="2" charset="-78"/>
              </a:rPr>
              <a:t>برای مشاهده اسلایدها کلیک کنید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work\slides\Published\40 SWIUT BMC Workshop\Why Do They Become My Customer (Value Proposition in Business Model)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120415" y="304800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cs typeface="B Yekan" pitchFamily="2" charset="-78"/>
              </a:rPr>
              <a:t>برای مشاهده اسلایدها کلیک کنید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ropbox\Dropbox\work\slides\Published\40 SWIUT BMC Workshop\03 Value Proposition Canva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09600" y="152400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برای مشاهده اسلایدها کلیک کنید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BM workshop\pics\people-43575_1280.png"/>
          <p:cNvPicPr>
            <a:picLocks noChangeAspect="1" noChangeArrowheads="1"/>
          </p:cNvPicPr>
          <p:nvPr/>
        </p:nvPicPr>
        <p:blipFill>
          <a:blip r:embed="rId3" cstate="print"/>
          <a:srcRect t="6667" b="54444"/>
          <a:stretch>
            <a:fillRect/>
          </a:stretch>
        </p:blipFill>
        <p:spPr bwMode="auto">
          <a:xfrm>
            <a:off x="0" y="0"/>
            <a:ext cx="9144000" cy="2667000"/>
          </a:xfrm>
          <a:prstGeom prst="rect">
            <a:avLst/>
          </a:prstGeom>
          <a:noFill/>
        </p:spPr>
      </p:pic>
      <p:pic>
        <p:nvPicPr>
          <p:cNvPr id="5" name="Picture 2" descr="D:\BM workshop\pics\people-43575_1280.png"/>
          <p:cNvPicPr>
            <a:picLocks noChangeAspect="1" noChangeArrowheads="1"/>
          </p:cNvPicPr>
          <p:nvPr/>
        </p:nvPicPr>
        <p:blipFill>
          <a:blip r:embed="rId3" cstate="print"/>
          <a:srcRect t="62222"/>
          <a:stretch>
            <a:fillRect/>
          </a:stretch>
        </p:blipFill>
        <p:spPr bwMode="auto">
          <a:xfrm>
            <a:off x="0" y="4267200"/>
            <a:ext cx="9144000" cy="25908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2729805"/>
            <a:ext cx="914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atin typeface="Iranian Sans" pitchFamily="2" charset="-78"/>
                <a:cs typeface="Iranian Sans" pitchFamily="2" charset="-78"/>
              </a:rPr>
              <a:t>ولی باید تصمیم بگیرید </a:t>
            </a:r>
          </a:p>
          <a:p>
            <a:pPr algn="ctr" rtl="1"/>
            <a:r>
              <a:rPr lang="fa-IR" sz="2800" dirty="0" smtClean="0">
                <a:latin typeface="Iranian Sans" pitchFamily="2" charset="-78"/>
                <a:cs typeface="Iranian Sans" pitchFamily="2" charset="-78"/>
              </a:rPr>
              <a:t>روی چه کسانی تمرکز می‌کنید </a:t>
            </a:r>
          </a:p>
          <a:p>
            <a:pPr algn="ctr" rtl="1"/>
            <a:r>
              <a:rPr lang="fa-IR" sz="2800" dirty="0" smtClean="0">
                <a:latin typeface="Iranian Sans" pitchFamily="2" charset="-78"/>
                <a:cs typeface="Iranian Sans" pitchFamily="2" charset="-78"/>
              </a:rPr>
              <a:t>و بیخیال چه کسانی می‌شوید</a:t>
            </a:r>
            <a:endParaRPr lang="en-US" sz="2800" dirty="0">
              <a:latin typeface="Iranian Sans" pitchFamily="2" charset="-78"/>
              <a:cs typeface="Iranian Sans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85" y="381000"/>
            <a:ext cx="912911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cs typeface="Dast Nevis" pitchFamily="66" charset="-78"/>
              </a:rPr>
              <a:t>آیا محدود کردن، </a:t>
            </a:r>
          </a:p>
          <a:p>
            <a:pPr algn="ctr" rtl="1"/>
            <a:r>
              <a:rPr lang="fa-IR" sz="7200" dirty="0" smtClean="0">
                <a:cs typeface="Dast Nevis" pitchFamily="66" charset="-78"/>
              </a:rPr>
              <a:t>باعث خلاقیت می‌شود؟</a:t>
            </a:r>
            <a:endParaRPr lang="en-US" sz="7200" dirty="0" smtClean="0"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457200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800" dirty="0" smtClean="0">
                <a:cs typeface="Dast Nevis" pitchFamily="66" charset="-78"/>
              </a:rPr>
              <a:t>بیایید امتحان کنیم</a:t>
            </a:r>
            <a:endParaRPr lang="en-US" sz="8800" dirty="0"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614</Words>
  <Application>Microsoft Office PowerPoint</Application>
  <PresentationFormat>On-screen Show (4:3)</PresentationFormat>
  <Paragraphs>234</Paragraphs>
  <Slides>65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22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8" baseType="lpstr">
      <vt:lpstr>Arial</vt:lpstr>
      <vt:lpstr>H_Techno</vt:lpstr>
      <vt:lpstr>A GOOGLE</vt:lpstr>
      <vt:lpstr>B Vahid</vt:lpstr>
      <vt:lpstr>Calibri</vt:lpstr>
      <vt:lpstr>A Rezvan</vt:lpstr>
      <vt:lpstr>B Yekan</vt:lpstr>
      <vt:lpstr>Iranian Sans</vt:lpstr>
      <vt:lpstr>B Homa</vt:lpstr>
      <vt:lpstr>B Traffic</vt:lpstr>
      <vt:lpstr>Bank</vt:lpstr>
      <vt:lpstr>A Titraj 1</vt:lpstr>
      <vt:lpstr>Dast Nevis</vt:lpstr>
      <vt:lpstr>A Reza</vt:lpstr>
      <vt:lpstr>A Ali</vt:lpstr>
      <vt:lpstr>B Titr</vt:lpstr>
      <vt:lpstr>B Nazanin</vt:lpstr>
      <vt:lpstr>B Koodak</vt:lpstr>
      <vt:lpstr>B Zar</vt:lpstr>
      <vt:lpstr>Elm</vt:lpstr>
      <vt:lpstr>B Elm</vt:lpstr>
      <vt:lpstr>A Chamran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چه کسی کیف پولش را روی میز من گذاشت؟</dc:title>
  <dc:creator/>
  <cp:lastModifiedBy>NPSoft</cp:lastModifiedBy>
  <cp:revision>56</cp:revision>
  <dcterms:created xsi:type="dcterms:W3CDTF">2006-08-16T00:00:00Z</dcterms:created>
  <dcterms:modified xsi:type="dcterms:W3CDTF">2015-07-25T19:26:59Z</dcterms:modified>
</cp:coreProperties>
</file>